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9144000" cy="5143500" type="screen16x9"/>
  <p:notesSz cx="6858000" cy="9144000"/>
  <p:embeddedFontLst>
    <p:embeddedFont>
      <p:font typeface="Merriweather Sans ExtraBold" pitchFamily="2" charset="77"/>
      <p:bold r:id="rId12"/>
      <p:boldItalic r:id="rId13"/>
    </p:embeddedFont>
    <p:embeddedFont>
      <p:font typeface="Roboto" panose="02000000000000000000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57D2242-B3EF-480C-BBFB-27C174F9616B}">
  <a:tblStyle styleId="{957D2242-B3EF-480C-BBFB-27C174F961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5"/>
    <p:restoredTop sz="94636"/>
  </p:normalViewPr>
  <p:slideViewPr>
    <p:cSldViewPr snapToGrid="0">
      <p:cViewPr varScale="1">
        <p:scale>
          <a:sx n="132" d="100"/>
          <a:sy n="132" d="100"/>
        </p:scale>
        <p:origin x="168" y="8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2403.10081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huggingface.co/datasets/arxiv-community/arxiv_dataset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Demystifying Research Papers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2e75170842_0_3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2e75170842_0_3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https://arxiv.org/pdf/2403.10081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2962d893ef_1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2962d893ef_1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24aa4e752f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24aa4e752f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Original Dataset: </a:t>
            </a:r>
            <a:r>
              <a:rPr lang="en" sz="1200" u="sng">
                <a:solidFill>
                  <a:schemeClr val="hlink"/>
                </a:solidFill>
                <a:hlinkClick r:id="rId3"/>
              </a:rPr>
              <a:t>https://huggingface.co/datasets/arxiv-community/arxiv_dataset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2e7517084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2e7517084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24aa4e752f_6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324aa4e752f_6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e75170842_0_3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2e75170842_0_3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24aa4e752f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24aa4e752f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2e7517084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2e7517084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elodymassis/women-in-ai-hackathon/blob/melody/DiversAI_hackathon_v1.ipynb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1107275"/>
            <a:ext cx="8520600" cy="168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DiversAi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8900" y="2083400"/>
            <a:ext cx="550875" cy="5508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" name="Google Shape;56;p13"/>
          <p:cNvGrpSpPr/>
          <p:nvPr/>
        </p:nvGrpSpPr>
        <p:grpSpPr>
          <a:xfrm>
            <a:off x="17850" y="4911925"/>
            <a:ext cx="9144000" cy="231425"/>
            <a:chOff x="17850" y="4911925"/>
            <a:chExt cx="9144000" cy="231425"/>
          </a:xfrm>
        </p:grpSpPr>
        <p:sp>
          <p:nvSpPr>
            <p:cNvPr id="57" name="Google Shape;57;p13"/>
            <p:cNvSpPr/>
            <p:nvPr/>
          </p:nvSpPr>
          <p:spPr>
            <a:xfrm>
              <a:off x="17850" y="5064450"/>
              <a:ext cx="9144000" cy="78900"/>
            </a:xfrm>
            <a:prstGeom prst="rect">
              <a:avLst/>
            </a:prstGeom>
            <a:solidFill>
              <a:srgbClr val="B4A7D6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17850" y="4988250"/>
              <a:ext cx="9144000" cy="78900"/>
            </a:xfrm>
            <a:prstGeom prst="rect">
              <a:avLst/>
            </a:prstGeom>
            <a:solidFill>
              <a:srgbClr val="D5A6BD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17850" y="4911925"/>
              <a:ext cx="9144000" cy="78900"/>
            </a:xfrm>
            <a:prstGeom prst="rect">
              <a:avLst/>
            </a:prstGeom>
            <a:solidFill>
              <a:srgbClr val="9FC5E8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0" name="Google Shape;6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3193" y="142274"/>
            <a:ext cx="8172900" cy="4670226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/>
        </p:nvSpPr>
        <p:spPr>
          <a:xfrm>
            <a:off x="2922975" y="538950"/>
            <a:ext cx="3447600" cy="615600"/>
          </a:xfrm>
          <a:prstGeom prst="rect">
            <a:avLst/>
          </a:prstGeom>
          <a:solidFill>
            <a:srgbClr val="C27BA0"/>
          </a:solidFill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Merriweather Sans ExtraBold"/>
                <a:ea typeface="Merriweather Sans ExtraBold"/>
                <a:cs typeface="Merriweather Sans ExtraBold"/>
                <a:sym typeface="Merriweather Sans ExtraBold"/>
              </a:rPr>
              <a:t>DiversAi’s RSRCH</a:t>
            </a:r>
            <a:endParaRPr>
              <a:solidFill>
                <a:schemeClr val="lt1"/>
              </a:solidFill>
              <a:latin typeface="Merriweather Sans ExtraBold"/>
              <a:ea typeface="Merriweather Sans ExtraBold"/>
              <a:cs typeface="Merriweather Sans ExtraBold"/>
              <a:sym typeface="Merriweather Sans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2965" y="0"/>
            <a:ext cx="515807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1820" b="1"/>
              <a:t>What problem did we solve and why?</a:t>
            </a:r>
            <a:endParaRPr sz="1820" b="1"/>
          </a:p>
        </p:txBody>
      </p:sp>
      <p:sp>
        <p:nvSpPr>
          <p:cNvPr id="83" name="Google Shape;83;p16"/>
          <p:cNvSpPr txBox="1">
            <a:spLocks noGrp="1"/>
          </p:cNvSpPr>
          <p:nvPr>
            <p:ph type="body" idx="1"/>
          </p:nvPr>
        </p:nvSpPr>
        <p:spPr>
          <a:xfrm>
            <a:off x="311700" y="1263350"/>
            <a:ext cx="2478000" cy="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 b="1"/>
              <a:t>2.4 Million Research Papers</a:t>
            </a:r>
            <a:endParaRPr sz="1700" b="1"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3">
            <a:alphaModFix/>
          </a:blip>
          <a:srcRect t="34309" b="33773"/>
          <a:stretch/>
        </p:blipFill>
        <p:spPr>
          <a:xfrm>
            <a:off x="-60950" y="3551600"/>
            <a:ext cx="2478150" cy="49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2700" y="2433950"/>
            <a:ext cx="758400" cy="647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41775" y="1977575"/>
            <a:ext cx="758400" cy="758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16"/>
          <p:cNvGrpSpPr/>
          <p:nvPr/>
        </p:nvGrpSpPr>
        <p:grpSpPr>
          <a:xfrm>
            <a:off x="17850" y="4911925"/>
            <a:ext cx="9144000" cy="231425"/>
            <a:chOff x="17850" y="4911925"/>
            <a:chExt cx="9144000" cy="231425"/>
          </a:xfrm>
        </p:grpSpPr>
        <p:sp>
          <p:nvSpPr>
            <p:cNvPr id="88" name="Google Shape;88;p16"/>
            <p:cNvSpPr/>
            <p:nvPr/>
          </p:nvSpPr>
          <p:spPr>
            <a:xfrm>
              <a:off x="17850" y="5064450"/>
              <a:ext cx="9144000" cy="78900"/>
            </a:xfrm>
            <a:prstGeom prst="rect">
              <a:avLst/>
            </a:prstGeom>
            <a:solidFill>
              <a:srgbClr val="B4A7D6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17850" y="4988250"/>
              <a:ext cx="9144000" cy="78900"/>
            </a:xfrm>
            <a:prstGeom prst="rect">
              <a:avLst/>
            </a:prstGeom>
            <a:solidFill>
              <a:srgbClr val="D5A6BD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17850" y="4911925"/>
              <a:ext cx="9144000" cy="78900"/>
            </a:xfrm>
            <a:prstGeom prst="rect">
              <a:avLst/>
            </a:prstGeom>
            <a:solidFill>
              <a:srgbClr val="9FC5E8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" name="Google Shape;91;p16"/>
          <p:cNvSpPr/>
          <p:nvPr/>
        </p:nvSpPr>
        <p:spPr>
          <a:xfrm>
            <a:off x="438970" y="3288000"/>
            <a:ext cx="1751700" cy="1035900"/>
          </a:xfrm>
          <a:prstGeom prst="flowChartSummingJunction">
            <a:avLst/>
          </a:prstGeom>
          <a:noFill/>
          <a:ln w="9525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/>
          <p:nvPr/>
        </p:nvSpPr>
        <p:spPr>
          <a:xfrm>
            <a:off x="438970" y="3288000"/>
            <a:ext cx="1751700" cy="1035900"/>
          </a:xfrm>
          <a:prstGeom prst="flowChartSummingJunction">
            <a:avLst/>
          </a:prstGeom>
          <a:noFill/>
          <a:ln w="9525" cap="flat" cmpd="sng">
            <a:solidFill>
              <a:srgbClr val="EA99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3" name="Google Shape;93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817724" y="1079926"/>
            <a:ext cx="5779648" cy="3302653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 txBox="1"/>
          <p:nvPr/>
        </p:nvSpPr>
        <p:spPr>
          <a:xfrm>
            <a:off x="8476375" y="4617325"/>
            <a:ext cx="572400" cy="29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</a:rPr>
              <a:t>Atisha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What is our solution?</a:t>
            </a:r>
            <a:endParaRPr b="1"/>
          </a:p>
        </p:txBody>
      </p:sp>
      <p:sp>
        <p:nvSpPr>
          <p:cNvPr id="100" name="Google Shape;100;p17"/>
          <p:cNvSpPr txBox="1">
            <a:spLocks noGrp="1"/>
          </p:cNvSpPr>
          <p:nvPr>
            <p:ph type="body" idx="1"/>
          </p:nvPr>
        </p:nvSpPr>
        <p:spPr>
          <a:xfrm>
            <a:off x="222350" y="2603325"/>
            <a:ext cx="23421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 science </a:t>
            </a:r>
            <a:endParaRPr/>
          </a:p>
          <a:p>
            <a:pPr marL="0" lvl="0" indent="0" algn="ctr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articles</a:t>
            </a:r>
            <a:endParaRPr/>
          </a:p>
        </p:txBody>
      </p:sp>
      <p:grpSp>
        <p:nvGrpSpPr>
          <p:cNvPr id="101" name="Google Shape;101;p17"/>
          <p:cNvGrpSpPr/>
          <p:nvPr/>
        </p:nvGrpSpPr>
        <p:grpSpPr>
          <a:xfrm>
            <a:off x="17850" y="4911925"/>
            <a:ext cx="9144000" cy="231425"/>
            <a:chOff x="17850" y="4911925"/>
            <a:chExt cx="9144000" cy="231425"/>
          </a:xfrm>
        </p:grpSpPr>
        <p:sp>
          <p:nvSpPr>
            <p:cNvPr id="102" name="Google Shape;102;p17"/>
            <p:cNvSpPr/>
            <p:nvPr/>
          </p:nvSpPr>
          <p:spPr>
            <a:xfrm>
              <a:off x="17850" y="5064450"/>
              <a:ext cx="9144000" cy="78900"/>
            </a:xfrm>
            <a:prstGeom prst="rect">
              <a:avLst/>
            </a:prstGeom>
            <a:solidFill>
              <a:srgbClr val="B4A7D6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7"/>
            <p:cNvSpPr/>
            <p:nvPr/>
          </p:nvSpPr>
          <p:spPr>
            <a:xfrm>
              <a:off x="17850" y="4988250"/>
              <a:ext cx="9144000" cy="78900"/>
            </a:xfrm>
            <a:prstGeom prst="rect">
              <a:avLst/>
            </a:prstGeom>
            <a:solidFill>
              <a:srgbClr val="D5A6BD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7"/>
            <p:cNvSpPr/>
            <p:nvPr/>
          </p:nvSpPr>
          <p:spPr>
            <a:xfrm>
              <a:off x="17850" y="4911925"/>
              <a:ext cx="9144000" cy="78900"/>
            </a:xfrm>
            <a:prstGeom prst="rect">
              <a:avLst/>
            </a:prstGeom>
            <a:solidFill>
              <a:srgbClr val="9FC5E8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7"/>
          <p:cNvSpPr/>
          <p:nvPr/>
        </p:nvSpPr>
        <p:spPr>
          <a:xfrm rot="-5400000">
            <a:off x="3080925" y="2413950"/>
            <a:ext cx="580500" cy="821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1800" y="2079450"/>
            <a:ext cx="1571025" cy="1571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699425" y="2159350"/>
            <a:ext cx="1250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 b="1">
                <a:solidFill>
                  <a:schemeClr val="dk2"/>
                </a:solidFill>
              </a:rPr>
              <a:t>100,000+</a:t>
            </a:r>
            <a:endParaRPr sz="1800" b="1">
              <a:solidFill>
                <a:schemeClr val="dk2"/>
              </a:solidFill>
            </a:endParaRPr>
          </a:p>
        </p:txBody>
      </p:sp>
      <p:sp>
        <p:nvSpPr>
          <p:cNvPr id="108" name="Google Shape;108;p17"/>
          <p:cNvSpPr/>
          <p:nvPr/>
        </p:nvSpPr>
        <p:spPr>
          <a:xfrm rot="-5400000">
            <a:off x="5796125" y="2413950"/>
            <a:ext cx="580500" cy="8217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9" name="Google Shape;109;p17"/>
          <p:cNvPicPr preferRelativeResize="0"/>
          <p:nvPr/>
        </p:nvPicPr>
        <p:blipFill rotWithShape="1">
          <a:blip r:embed="rId4">
            <a:alphaModFix/>
          </a:blip>
          <a:srcRect t="15168" b="19871"/>
          <a:stretch/>
        </p:blipFill>
        <p:spPr>
          <a:xfrm>
            <a:off x="6604975" y="2110625"/>
            <a:ext cx="2341975" cy="16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37063" y="1882125"/>
            <a:ext cx="535175" cy="53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590925" y="2718425"/>
            <a:ext cx="427450" cy="42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7"/>
          <p:cNvSpPr txBox="1"/>
          <p:nvPr/>
        </p:nvSpPr>
        <p:spPr>
          <a:xfrm>
            <a:off x="3303975" y="1240788"/>
            <a:ext cx="3000000" cy="615600"/>
          </a:xfrm>
          <a:prstGeom prst="rect">
            <a:avLst/>
          </a:prstGeom>
          <a:solidFill>
            <a:srgbClr val="C27BA0"/>
          </a:solidFill>
          <a:ln w="9525" cap="flat" cmpd="sng">
            <a:solidFill>
              <a:srgbClr val="9900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lt1"/>
                </a:solidFill>
                <a:latin typeface="Merriweather Sans ExtraBold"/>
                <a:ea typeface="Merriweather Sans ExtraBold"/>
                <a:cs typeface="Merriweather Sans ExtraBold"/>
                <a:sym typeface="Merriweather Sans ExtraBold"/>
              </a:rPr>
              <a:t>RSRCH</a:t>
            </a:r>
            <a:endParaRPr>
              <a:solidFill>
                <a:schemeClr val="lt1"/>
              </a:solidFill>
              <a:latin typeface="Merriweather Sans ExtraBold"/>
              <a:ea typeface="Merriweather Sans ExtraBold"/>
              <a:cs typeface="Merriweather Sans ExtraBold"/>
              <a:sym typeface="Merriweather Sans ExtraBold"/>
            </a:endParaRPr>
          </a:p>
        </p:txBody>
      </p:sp>
      <p:pic>
        <p:nvPicPr>
          <p:cNvPr id="113" name="Google Shape;113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9300" y="2621050"/>
            <a:ext cx="615600" cy="615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8367125" y="4617325"/>
            <a:ext cx="681600" cy="29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</a:rPr>
              <a:t>Melody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Assisted Prompting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311700" y="1313225"/>
            <a:ext cx="4260300" cy="3416400"/>
          </a:xfrm>
          <a:prstGeom prst="rect">
            <a:avLst/>
          </a:prstGeom>
          <a:solidFill>
            <a:schemeClr val="lt2"/>
          </a:solidFill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am a [ __ ], what is the most up to date research being done in [ __ 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b="1" i="1"/>
              <a:t>Example:</a:t>
            </a:r>
            <a:r>
              <a:rPr lang="en" i="1"/>
              <a:t> [data scientist], [NLP]</a:t>
            </a:r>
            <a:endParaRPr i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 the field of [ __ ], what is the [ __ ] topic in the name of research?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	</a:t>
            </a:r>
            <a:r>
              <a:rPr lang="en" b="1" i="1"/>
              <a:t>Example: </a:t>
            </a:r>
            <a:r>
              <a:rPr lang="en" i="1"/>
              <a:t>[ mathematics ], [ coolest ] </a:t>
            </a:r>
            <a:endParaRPr i="1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What are the top 3 topics being researched in [ __ 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What articles have the most citations in the field of [ __ ]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Give me a summary of the top articles in the field of [ __ ]</a:t>
            </a:r>
            <a:endParaRPr/>
          </a:p>
        </p:txBody>
      </p:sp>
      <p:sp>
        <p:nvSpPr>
          <p:cNvPr id="121" name="Google Shape;121;p18"/>
          <p:cNvSpPr txBox="1">
            <a:spLocks noGrp="1"/>
          </p:cNvSpPr>
          <p:nvPr>
            <p:ph type="body" idx="1"/>
          </p:nvPr>
        </p:nvSpPr>
        <p:spPr>
          <a:xfrm>
            <a:off x="4883700" y="1295375"/>
            <a:ext cx="4260300" cy="3416400"/>
          </a:xfrm>
          <a:prstGeom prst="rect">
            <a:avLst/>
          </a:prstGeom>
          <a:solidFill>
            <a:srgbClr val="D9EAD3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What does recent research say about the applications of [_______] in[_________] 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Example: [AI, mechanical engineering]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Can you explain the findings of a recent paper about [________ ] in [_________]?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Example: [smart grids][electrical engineering]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I am a student in[________]. What are the top three [__________] in my field right now?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Example:  [engineering, emerging technologies]</a:t>
            </a:r>
            <a:endParaRPr sz="1400"/>
          </a:p>
        </p:txBody>
      </p:sp>
      <p:grpSp>
        <p:nvGrpSpPr>
          <p:cNvPr id="122" name="Google Shape;122;p18"/>
          <p:cNvGrpSpPr/>
          <p:nvPr/>
        </p:nvGrpSpPr>
        <p:grpSpPr>
          <a:xfrm>
            <a:off x="17850" y="4911925"/>
            <a:ext cx="9144000" cy="231425"/>
            <a:chOff x="17850" y="4911925"/>
            <a:chExt cx="9144000" cy="231425"/>
          </a:xfrm>
        </p:grpSpPr>
        <p:sp>
          <p:nvSpPr>
            <p:cNvPr id="123" name="Google Shape;123;p18"/>
            <p:cNvSpPr/>
            <p:nvPr/>
          </p:nvSpPr>
          <p:spPr>
            <a:xfrm>
              <a:off x="17850" y="5064450"/>
              <a:ext cx="9144000" cy="78900"/>
            </a:xfrm>
            <a:prstGeom prst="rect">
              <a:avLst/>
            </a:prstGeom>
            <a:solidFill>
              <a:srgbClr val="B4A7D6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17850" y="4988250"/>
              <a:ext cx="9144000" cy="78900"/>
            </a:xfrm>
            <a:prstGeom prst="rect">
              <a:avLst/>
            </a:prstGeom>
            <a:solidFill>
              <a:srgbClr val="D5A6BD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17850" y="4911925"/>
              <a:ext cx="9144000" cy="78900"/>
            </a:xfrm>
            <a:prstGeom prst="rect">
              <a:avLst/>
            </a:prstGeom>
            <a:solidFill>
              <a:srgbClr val="9FC5E8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8"/>
          <p:cNvSpPr txBox="1"/>
          <p:nvPr/>
        </p:nvSpPr>
        <p:spPr>
          <a:xfrm>
            <a:off x="8288750" y="4568875"/>
            <a:ext cx="695100" cy="29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</a:rPr>
              <a:t>Melody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 Tech Stack</a:t>
            </a:r>
            <a:endParaRPr/>
          </a:p>
        </p:txBody>
      </p:sp>
      <p:sp>
        <p:nvSpPr>
          <p:cNvPr id="132" name="Google Shape;132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Google Colab → Python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Models:</a:t>
            </a:r>
            <a:endParaRPr/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Embedding: </a:t>
            </a:r>
            <a:r>
              <a:rPr lang="en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SentenceTransformer → </a:t>
            </a:r>
            <a:r>
              <a:rPr lang="en">
                <a:solidFill>
                  <a:srgbClr val="A31515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all-MiniLM-L6-v2</a:t>
            </a:r>
            <a:endParaRPr>
              <a:solidFill>
                <a:srgbClr val="A31515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4572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LLM: </a:t>
            </a:r>
            <a:r>
              <a:rPr lang="en">
                <a:solidFill>
                  <a:schemeClr val="dk1"/>
                </a:solidFill>
                <a:highlight>
                  <a:srgbClr val="F7F7F7"/>
                </a:highlight>
                <a:latin typeface="Courier New"/>
                <a:ea typeface="Courier New"/>
                <a:cs typeface="Courier New"/>
                <a:sym typeface="Courier New"/>
              </a:rPr>
              <a:t>mistral-large-latest</a:t>
            </a:r>
            <a:endParaRPr>
              <a:solidFill>
                <a:srgbClr val="A31515"/>
              </a:solidFill>
              <a:highlight>
                <a:srgbClr val="F7F7F7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Milvus Cloud: Store embeddings in vector database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1F1F1F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Zilliz - 14 day trial</a:t>
            </a:r>
            <a:endParaRPr>
              <a:solidFill>
                <a:srgbClr val="1F1F1F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spcBef>
                <a:spcPts val="7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pSp>
        <p:nvGrpSpPr>
          <p:cNvPr id="133" name="Google Shape;133;p19"/>
          <p:cNvGrpSpPr/>
          <p:nvPr/>
        </p:nvGrpSpPr>
        <p:grpSpPr>
          <a:xfrm>
            <a:off x="17850" y="4911925"/>
            <a:ext cx="9144000" cy="231425"/>
            <a:chOff x="17850" y="4911925"/>
            <a:chExt cx="9144000" cy="231425"/>
          </a:xfrm>
        </p:grpSpPr>
        <p:sp>
          <p:nvSpPr>
            <p:cNvPr id="134" name="Google Shape;134;p19"/>
            <p:cNvSpPr/>
            <p:nvPr/>
          </p:nvSpPr>
          <p:spPr>
            <a:xfrm>
              <a:off x="17850" y="5064450"/>
              <a:ext cx="9144000" cy="78900"/>
            </a:xfrm>
            <a:prstGeom prst="rect">
              <a:avLst/>
            </a:prstGeom>
            <a:solidFill>
              <a:srgbClr val="B4A7D6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9"/>
            <p:cNvSpPr/>
            <p:nvPr/>
          </p:nvSpPr>
          <p:spPr>
            <a:xfrm>
              <a:off x="17850" y="4988250"/>
              <a:ext cx="9144000" cy="78900"/>
            </a:xfrm>
            <a:prstGeom prst="rect">
              <a:avLst/>
            </a:prstGeom>
            <a:solidFill>
              <a:srgbClr val="D5A6BD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9"/>
            <p:cNvSpPr/>
            <p:nvPr/>
          </p:nvSpPr>
          <p:spPr>
            <a:xfrm>
              <a:off x="17850" y="4911925"/>
              <a:ext cx="9144000" cy="78900"/>
            </a:xfrm>
            <a:prstGeom prst="rect">
              <a:avLst/>
            </a:prstGeom>
            <a:solidFill>
              <a:srgbClr val="9FC5E8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" name="Google Shape;137;p19"/>
          <p:cNvSpPr txBox="1"/>
          <p:nvPr/>
        </p:nvSpPr>
        <p:spPr>
          <a:xfrm>
            <a:off x="4955975" y="2911075"/>
            <a:ext cx="4206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8850" y="3321850"/>
            <a:ext cx="312500" cy="312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9"/>
          <p:cNvSpPr txBox="1"/>
          <p:nvPr/>
        </p:nvSpPr>
        <p:spPr>
          <a:xfrm>
            <a:off x="8288750" y="4568875"/>
            <a:ext cx="695100" cy="29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</a:rPr>
              <a:t>Melody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45" name="Google Shape;145;p20"/>
          <p:cNvSpPr txBox="1"/>
          <p:nvPr/>
        </p:nvSpPr>
        <p:spPr>
          <a:xfrm>
            <a:off x="4116575" y="2956925"/>
            <a:ext cx="11697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Github</a:t>
            </a:r>
            <a:endParaRPr sz="1700"/>
          </a:p>
        </p:txBody>
      </p:sp>
      <p:sp>
        <p:nvSpPr>
          <p:cNvPr id="146" name="Google Shape;146;p20"/>
          <p:cNvSpPr txBox="1"/>
          <p:nvPr/>
        </p:nvSpPr>
        <p:spPr>
          <a:xfrm>
            <a:off x="8288750" y="4568875"/>
            <a:ext cx="695100" cy="29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b="1">
                <a:solidFill>
                  <a:schemeClr val="dk1"/>
                </a:solidFill>
              </a:rPr>
              <a:t>Ananya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</a:t>
            </a:r>
            <a:endParaRPr/>
          </a:p>
        </p:txBody>
      </p:sp>
      <p:sp>
        <p:nvSpPr>
          <p:cNvPr id="152" name="Google Shape;152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Deploy Agent online for user testing</a:t>
            </a:r>
            <a:endParaRPr/>
          </a:p>
        </p:txBody>
      </p:sp>
      <p:grpSp>
        <p:nvGrpSpPr>
          <p:cNvPr id="153" name="Google Shape;153;p21"/>
          <p:cNvGrpSpPr/>
          <p:nvPr/>
        </p:nvGrpSpPr>
        <p:grpSpPr>
          <a:xfrm>
            <a:off x="17850" y="4911925"/>
            <a:ext cx="9144000" cy="231425"/>
            <a:chOff x="17850" y="4911925"/>
            <a:chExt cx="9144000" cy="231425"/>
          </a:xfrm>
        </p:grpSpPr>
        <p:sp>
          <p:nvSpPr>
            <p:cNvPr id="154" name="Google Shape;154;p21"/>
            <p:cNvSpPr/>
            <p:nvPr/>
          </p:nvSpPr>
          <p:spPr>
            <a:xfrm>
              <a:off x="17850" y="5064450"/>
              <a:ext cx="9144000" cy="78900"/>
            </a:xfrm>
            <a:prstGeom prst="rect">
              <a:avLst/>
            </a:prstGeom>
            <a:solidFill>
              <a:srgbClr val="B4A7D6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17850" y="4988250"/>
              <a:ext cx="9144000" cy="78900"/>
            </a:xfrm>
            <a:prstGeom prst="rect">
              <a:avLst/>
            </a:prstGeom>
            <a:solidFill>
              <a:srgbClr val="D5A6BD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17850" y="4911925"/>
              <a:ext cx="9144000" cy="78900"/>
            </a:xfrm>
            <a:prstGeom prst="rect">
              <a:avLst/>
            </a:prstGeom>
            <a:solidFill>
              <a:srgbClr val="9FC5E8"/>
            </a:solidFill>
            <a:ln w="9525" cap="flat" cmpd="sng">
              <a:solidFill>
                <a:srgbClr val="9900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57" name="Google Shape;1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620" y="2315650"/>
            <a:ext cx="1005175" cy="831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289775"/>
            <a:ext cx="938025" cy="882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1"/>
          <p:cNvSpPr txBox="1"/>
          <p:nvPr/>
        </p:nvSpPr>
        <p:spPr>
          <a:xfrm>
            <a:off x="8288750" y="4568875"/>
            <a:ext cx="695100" cy="2946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</a:rPr>
              <a:t>Melody</a:t>
            </a:r>
            <a:endParaRPr sz="1800" b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Steps	</a:t>
            </a:r>
            <a:endParaRPr/>
          </a:p>
        </p:txBody>
      </p:sp>
      <p:sp>
        <p:nvSpPr>
          <p:cNvPr id="165" name="Google Shape;165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Dataset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Embedding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Creating Vector Database: Store Embeddings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282</Words>
  <Application>Microsoft Macintosh PowerPoint</Application>
  <PresentationFormat>On-screen Show (16:9)</PresentationFormat>
  <Paragraphs>47</Paragraphs>
  <Slides>9</Slides>
  <Notes>9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Courier New</vt:lpstr>
      <vt:lpstr>Merriweather Sans ExtraBold</vt:lpstr>
      <vt:lpstr>Roboto</vt:lpstr>
      <vt:lpstr>Simple Light</vt:lpstr>
      <vt:lpstr>DiversAi</vt:lpstr>
      <vt:lpstr>PowerPoint Presentation</vt:lpstr>
      <vt:lpstr>What problem did we solve and why?</vt:lpstr>
      <vt:lpstr>What is our solution?</vt:lpstr>
      <vt:lpstr>Assisted Prompting</vt:lpstr>
      <vt:lpstr>Solution Tech Stack</vt:lpstr>
      <vt:lpstr>Demo</vt:lpstr>
      <vt:lpstr>Next Steps</vt:lpstr>
      <vt:lpstr>Steps 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DiversAi</dc:title>
  <cp:lastModifiedBy>Melody Lamphear</cp:lastModifiedBy>
  <cp:revision>1</cp:revision>
  <dcterms:modified xsi:type="dcterms:W3CDTF">2025-01-26T02:40:40Z</dcterms:modified>
</cp:coreProperties>
</file>